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434" autoAdjust="0"/>
  </p:normalViewPr>
  <p:slideViewPr>
    <p:cSldViewPr snapToGrid="0">
      <p:cViewPr varScale="1">
        <p:scale>
          <a:sx n="62" d="100"/>
          <a:sy n="62" d="100"/>
        </p:scale>
        <p:origin x="5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22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33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ОПО, закрепленных за отделом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ГС</c:v>
                </c:pt>
                <c:pt idx="1">
                  <c:v>НД</c:v>
                </c:pt>
                <c:pt idx="2">
                  <c:v>НХ</c:v>
                </c:pt>
                <c:pt idx="3">
                  <c:v>МТ</c:v>
                </c:pt>
                <c:pt idx="4">
                  <c:v>РС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696</c:v>
                </c:pt>
                <c:pt idx="1">
                  <c:v>130</c:v>
                </c:pt>
                <c:pt idx="2">
                  <c:v>98</c:v>
                </c:pt>
                <c:pt idx="3">
                  <c:v>79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гос. надзор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3</c:v>
                </c:pt>
                <c:pt idx="2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гос. надзор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16</c:v>
                </c:pt>
                <c:pt idx="2">
                  <c:v>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255792"/>
        <c:axId val="177257752"/>
      </c:barChart>
      <c:catAx>
        <c:axId val="17725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57752"/>
        <c:crosses val="autoZero"/>
        <c:auto val="1"/>
        <c:lblAlgn val="ctr"/>
        <c:lblOffset val="100"/>
        <c:noMultiLvlLbl val="0"/>
      </c:catAx>
      <c:valAx>
        <c:axId val="17725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513443539410281"/>
          <c:y val="0.91558932647301583"/>
          <c:w val="0.32966444527568312"/>
          <c:h val="8.15505304086561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гос. надзор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298</c:v>
                </c:pt>
                <c:pt idx="1">
                  <c:v>36</c:v>
                </c:pt>
                <c:pt idx="2">
                  <c:v>107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Постоянный гос. надзор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80</c:v>
                </c:pt>
                <c:pt idx="1">
                  <c:v>288</c:v>
                </c:pt>
                <c:pt idx="2">
                  <c:v>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258144"/>
        <c:axId val="177258536"/>
      </c:barChart>
      <c:catAx>
        <c:axId val="17725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58536"/>
        <c:crosses val="autoZero"/>
        <c:auto val="1"/>
        <c:lblAlgn val="ctr"/>
        <c:lblOffset val="100"/>
        <c:noMultiLvlLbl val="0"/>
      </c:catAx>
      <c:valAx>
        <c:axId val="17725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25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513443539410281"/>
          <c:y val="0.91558932647301583"/>
          <c:w val="0.32966444527568312"/>
          <c:h val="8.15505304086561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517A9-507D-4D2A-BC1C-8B1536E01D52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AC23F-1143-4E0D-9566-AB49DC097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69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AC23F-1143-4E0D-9566-AB49DC097A3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2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AC23F-1143-4E0D-9566-AB49DC097A3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5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95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2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74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84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2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4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1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47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18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67E7-C37D-4407-8021-0EA4F885D66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10F-9698-4D6C-BDC6-1F26A3E153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68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1252" y="375560"/>
            <a:ext cx="9144000" cy="1299152"/>
          </a:xfrm>
        </p:spPr>
        <p:txBody>
          <a:bodyPr>
            <a:noAutofit/>
          </a:bodyPr>
          <a:lstStyle/>
          <a:p>
            <a: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Федеральная служба по экологическому, технологическому и атомному надзору</a:t>
            </a:r>
            <a:b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</a:br>
            <a: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(</a:t>
            </a:r>
            <a:r>
              <a:rPr lang="ru-RU" altLang="ru-RU" sz="1800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Ростехнадзор</a:t>
            </a:r>
            <a: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)</a:t>
            </a:r>
            <a:b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</a:br>
            <a: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Ленское управление Федеральной службы по экологическому, </a:t>
            </a:r>
            <a:r>
              <a:rPr lang="ru-RU" altLang="ru-RU" sz="1800" dirty="0" smtClean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технологическому</a:t>
            </a:r>
            <a:br>
              <a:rPr lang="ru-RU" altLang="ru-RU" sz="1800" dirty="0" smtClean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</a:br>
            <a:r>
              <a:rPr lang="ru-RU" altLang="ru-RU" sz="1800" dirty="0" smtClean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и </a:t>
            </a:r>
            <a:r>
              <a:rPr lang="ru-RU" altLang="ru-RU" sz="18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Arial"/>
              </a:rPr>
              <a:t>атомному надзору</a:t>
            </a:r>
            <a:endParaRPr lang="ru-RU" sz="1800" dirty="0">
              <a:solidFill>
                <a:schemeClr val="dk1"/>
              </a:solidFill>
              <a:latin typeface="Raleway"/>
              <a:ea typeface="Raleway"/>
              <a:cs typeface="Raleway"/>
              <a:sym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5645" y="2810276"/>
            <a:ext cx="10695213" cy="31872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166B3"/>
              </a:buClr>
              <a:buSzPts val="1800"/>
            </a:pPr>
            <a:r>
              <a:rPr lang="ru-RU" altLang="ru-RU" sz="3200" dirty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  <a:t> АНАЛИЗ</a:t>
            </a:r>
            <a:br>
              <a:rPr lang="ru-RU" altLang="ru-RU" sz="3200" dirty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</a:br>
            <a:r>
              <a:rPr lang="ru-RU" altLang="ru-RU" sz="3200" dirty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  <a:t>КОНТРОЛЬНО-НАДЗОРНОЙ ДЕЯТЕЛЬНОСТИ ЛЕНСКОГО ОТДЕЛА ПО НАДЗОРУ ЗА ОБЪЕКТАМИ НЕФТЕГАЗОДОБЫВАЮЩЕГО КОМПЛЕКСА</a:t>
            </a:r>
            <a:br>
              <a:rPr lang="ru-RU" altLang="ru-RU" sz="3200" dirty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</a:br>
            <a:r>
              <a:rPr lang="ru-RU" altLang="ru-RU" sz="3200" dirty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  <a:t>ЗА </a:t>
            </a:r>
            <a:r>
              <a:rPr lang="ru-RU" altLang="ru-RU" sz="3200" dirty="0" smtClean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  <a:t>2024 </a:t>
            </a:r>
            <a:r>
              <a:rPr lang="ru-RU" altLang="ru-RU" sz="3200" dirty="0">
                <a:solidFill>
                  <a:srgbClr val="0166B3"/>
                </a:solidFill>
                <a:latin typeface="Raleway"/>
                <a:ea typeface="Raleway"/>
                <a:cs typeface="Raleway"/>
                <a:sym typeface="Calibri"/>
              </a:rPr>
              <a:t>ГОД</a:t>
            </a:r>
            <a:endParaRPr lang="ru-RU" sz="3200" dirty="0">
              <a:solidFill>
                <a:srgbClr val="0166B3"/>
              </a:solidFill>
              <a:latin typeface="Raleway"/>
              <a:ea typeface="Raleway"/>
              <a:cs typeface="Raleway"/>
              <a:sym typeface="Calibri"/>
            </a:endParaRPr>
          </a:p>
        </p:txBody>
      </p:sp>
      <p:cxnSp>
        <p:nvCxnSpPr>
          <p:cNvPr id="6" name="Google Shape;375;g294d6ce057a_2_8"/>
          <p:cNvCxnSpPr/>
          <p:nvPr/>
        </p:nvCxnSpPr>
        <p:spPr>
          <a:xfrm>
            <a:off x="1229360" y="2156652"/>
            <a:ext cx="943956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diamond" w="med" len="med"/>
            <a:tailEnd type="diamond" w="med" len="med"/>
          </a:ln>
        </p:spPr>
      </p:cxnSp>
    </p:spTree>
    <p:extLst>
      <p:ext uri="{BB962C8B-B14F-4D97-AF65-F5344CB8AC3E}">
        <p14:creationId xmlns:p14="http://schemas.microsoft.com/office/powerpoint/2010/main" val="41701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86" y="375557"/>
            <a:ext cx="10515600" cy="1518557"/>
          </a:xfrm>
          <a:ln w="38100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Отдел </a:t>
            </a:r>
            <a:r>
              <a:rPr lang="ru-RU" sz="3200" dirty="0"/>
              <a:t>осуществляет надзор за соблюдением требований промышленной безопасности </a:t>
            </a:r>
            <a:r>
              <a:rPr lang="ru-RU" sz="3200" b="1" dirty="0" smtClean="0"/>
              <a:t>371 организации</a:t>
            </a:r>
            <a:r>
              <a:rPr lang="ru-RU" sz="3200" dirty="0" smtClean="0"/>
              <a:t>, </a:t>
            </a:r>
            <a:r>
              <a:rPr lang="ru-RU" sz="3200" dirty="0"/>
              <a:t>эксплуатирующих </a:t>
            </a:r>
            <a:r>
              <a:rPr lang="ru-RU" sz="3200" b="1" dirty="0" smtClean="0"/>
              <a:t>1004 ОПО</a:t>
            </a:r>
            <a:r>
              <a:rPr lang="ru-RU" sz="3200" dirty="0" smtClean="0"/>
              <a:t>, </a:t>
            </a:r>
            <a:r>
              <a:rPr lang="ru-RU" sz="3200" dirty="0"/>
              <a:t>в том числе:</a:t>
            </a:r>
          </a:p>
        </p:txBody>
      </p:sp>
      <p:graphicFrame>
        <p:nvGraphicFramePr>
          <p:cNvPr id="24" name="Объект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353296"/>
              </p:ext>
            </p:extLst>
          </p:nvPr>
        </p:nvGraphicFramePr>
        <p:xfrm>
          <a:off x="2334986" y="1778452"/>
          <a:ext cx="7968341" cy="5291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39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206" y="435944"/>
            <a:ext cx="4594851" cy="1353725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algn="ctr"/>
            <a:r>
              <a:rPr lang="ru-RU" sz="2400" dirty="0"/>
              <a:t>За отчетный период отделом проведено </a:t>
            </a:r>
            <a:r>
              <a:rPr lang="ru-RU" sz="2400" b="1" dirty="0"/>
              <a:t>6</a:t>
            </a:r>
            <a:r>
              <a:rPr lang="ru-RU" sz="2400" b="1" dirty="0" smtClean="0"/>
              <a:t>1 </a:t>
            </a:r>
            <a:r>
              <a:rPr lang="ru-RU" sz="2400" b="1" dirty="0"/>
              <a:t>мероприятие </a:t>
            </a:r>
            <a:r>
              <a:rPr lang="ru-RU" sz="2400" dirty="0"/>
              <a:t>по </a:t>
            </a:r>
            <a:r>
              <a:rPr lang="ru-RU" sz="2400" dirty="0" smtClean="0"/>
              <a:t>надзору (</a:t>
            </a:r>
            <a:r>
              <a:rPr lang="ru-RU" sz="2400" dirty="0"/>
              <a:t>в </a:t>
            </a:r>
            <a:r>
              <a:rPr lang="ru-RU" sz="2400" dirty="0" smtClean="0"/>
              <a:t>2023 </a:t>
            </a:r>
            <a:r>
              <a:rPr lang="ru-RU" sz="2400" dirty="0"/>
              <a:t>году - </a:t>
            </a:r>
            <a:r>
              <a:rPr lang="ru-RU" sz="2400" dirty="0" smtClean="0"/>
              <a:t>71), </a:t>
            </a:r>
            <a:r>
              <a:rPr lang="ru-RU" sz="2400" dirty="0"/>
              <a:t>из них:</a:t>
            </a: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2864015107"/>
              </p:ext>
            </p:extLst>
          </p:nvPr>
        </p:nvGraphicFramePr>
        <p:xfrm>
          <a:off x="774937" y="2225613"/>
          <a:ext cx="5144863" cy="4196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6884135" y="435944"/>
            <a:ext cx="4594851" cy="1353725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/>
              <a:t>По итогам проведения проверок выявлено </a:t>
            </a:r>
            <a:r>
              <a:rPr lang="ru-RU" sz="2400" b="1" dirty="0" smtClean="0"/>
              <a:t>454 нарушения</a:t>
            </a:r>
            <a:endParaRPr lang="en-US" sz="2400" b="1" dirty="0" smtClean="0"/>
          </a:p>
          <a:p>
            <a:pPr algn="ctr"/>
            <a:r>
              <a:rPr lang="ru-RU" sz="2400" dirty="0" smtClean="0"/>
              <a:t>(в 2023 </a:t>
            </a:r>
            <a:r>
              <a:rPr lang="ru-RU" sz="2400" dirty="0"/>
              <a:t>- </a:t>
            </a:r>
            <a:r>
              <a:rPr lang="ru-RU" sz="2400" dirty="0" smtClean="0"/>
              <a:t>504), </a:t>
            </a:r>
            <a:r>
              <a:rPr lang="ru-RU" sz="2400" dirty="0"/>
              <a:t>из них:</a:t>
            </a: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939232475"/>
              </p:ext>
            </p:extLst>
          </p:nvPr>
        </p:nvGraphicFramePr>
        <p:xfrm>
          <a:off x="6547627" y="2225613"/>
          <a:ext cx="5144863" cy="4196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336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272" y="748449"/>
            <a:ext cx="9993085" cy="973817"/>
          </a:xfrm>
          <a:ln w="38100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algn="ctr"/>
            <a:r>
              <a:rPr lang="ru-RU" sz="3200" dirty="0"/>
              <a:t>Количество наложенных административных </a:t>
            </a:r>
            <a:r>
              <a:rPr lang="ru-RU" sz="3200" dirty="0" smtClean="0"/>
              <a:t>наказаний</a:t>
            </a:r>
            <a:br>
              <a:rPr lang="ru-RU" sz="3200" dirty="0" smtClean="0"/>
            </a:br>
            <a:r>
              <a:rPr lang="ru-RU" sz="3200" dirty="0" smtClean="0"/>
              <a:t>(по </a:t>
            </a:r>
            <a:r>
              <a:rPr lang="ru-RU" sz="3200" dirty="0"/>
              <a:t>результатам проведенных проверок в </a:t>
            </a:r>
            <a:r>
              <a:rPr lang="ru-RU" sz="3200" dirty="0" smtClean="0"/>
              <a:t>2024 </a:t>
            </a:r>
            <a:r>
              <a:rPr lang="ru-RU" sz="3200" dirty="0"/>
              <a:t>году)</a:t>
            </a:r>
          </a:p>
        </p:txBody>
      </p:sp>
      <p:pic>
        <p:nvPicPr>
          <p:cNvPr id="6" name="Google Shape;972;g2a57f7aaec3_3_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25330" y="2755338"/>
            <a:ext cx="2880000" cy="28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975;g2a57f7aaec3_3_0"/>
          <p:cNvSpPr txBox="1"/>
          <p:nvPr/>
        </p:nvSpPr>
        <p:spPr>
          <a:xfrm>
            <a:off x="1411170" y="3622549"/>
            <a:ext cx="2923785" cy="1635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  <a:buClr>
                <a:srgbClr val="000000"/>
              </a:buClr>
              <a:buSzPts val="1200"/>
            </a:pPr>
            <a:r>
              <a:rPr lang="ru-RU" sz="2000" b="1" dirty="0" smtClean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9 ДЛ –</a:t>
            </a:r>
            <a:r>
              <a:rPr lang="ru-RU" sz="2000" b="1" dirty="0" smtClean="0">
                <a:solidFill>
                  <a:schemeClr val="dk1"/>
                </a:solidFill>
                <a:latin typeface="Roboto Light"/>
                <a:ea typeface="Roboto Light"/>
                <a:cs typeface="Roboto"/>
                <a:sym typeface="Roboto Light"/>
              </a:rPr>
              <a:t> 215 </a:t>
            </a:r>
            <a:r>
              <a:rPr lang="ru-RU" sz="2000" b="1" dirty="0" err="1" smtClean="0">
                <a:solidFill>
                  <a:schemeClr val="dk1"/>
                </a:solidFill>
                <a:latin typeface="Roboto Light"/>
                <a:ea typeface="Roboto Light"/>
                <a:cs typeface="Roboto"/>
                <a:sym typeface="Roboto Light"/>
              </a:rPr>
              <a:t>т.р</a:t>
            </a:r>
            <a:r>
              <a:rPr lang="ru-RU" sz="2000" b="1" dirty="0" smtClean="0">
                <a:solidFill>
                  <a:schemeClr val="dk1"/>
                </a:solidFill>
                <a:latin typeface="Roboto Light"/>
                <a:ea typeface="Roboto Light"/>
                <a:cs typeface="Roboto"/>
                <a:sym typeface="Roboto Light"/>
              </a:rPr>
              <a:t>.</a:t>
            </a:r>
            <a:endParaRPr lang="ru-RU" sz="2000" b="1" dirty="0" smtClean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200"/>
            </a:pPr>
            <a:r>
              <a:rPr lang="ru-RU" sz="2000" b="1" i="0" u="none" strike="noStrike" cap="none" dirty="0" smtClean="0">
                <a:solidFill>
                  <a:schemeClr val="dk1"/>
                </a:solidFill>
                <a:latin typeface="Roboto"/>
                <a:ea typeface="Roboto"/>
                <a:cs typeface="Roboto Light"/>
                <a:sym typeface="Roboto"/>
              </a:rPr>
              <a:t>11 ЮЛ – </a:t>
            </a:r>
            <a:r>
              <a:rPr lang="ru-RU" sz="2000" b="1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3200 </a:t>
            </a:r>
            <a:r>
              <a:rPr lang="ru-RU" sz="2000" b="1" dirty="0" err="1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т.р</a:t>
            </a:r>
            <a:r>
              <a:rPr lang="ru-RU" sz="2000" b="1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.</a:t>
            </a:r>
            <a:endParaRPr lang="ru-RU" sz="2000" b="1" dirty="0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lvl="0" algn="ctr">
              <a:lnSpc>
                <a:spcPct val="115000"/>
              </a:lnSpc>
              <a:buClr>
                <a:srgbClr val="000000"/>
              </a:buClr>
              <a:buSzPts val="1200"/>
            </a:pPr>
            <a:r>
              <a:rPr lang="ru-RU" sz="2000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административных</a:t>
            </a:r>
            <a:endParaRPr lang="ru-RU" sz="2000" dirty="0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lvl="0" algn="ctr">
              <a:lnSpc>
                <a:spcPct val="115000"/>
              </a:lnSpc>
              <a:buClr>
                <a:srgbClr val="000000"/>
              </a:buClr>
              <a:buSzPts val="1200"/>
            </a:pPr>
            <a:r>
              <a:rPr lang="ru-RU" sz="2000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штрафов</a:t>
            </a:r>
            <a:endParaRPr lang="ru-RU" sz="2000" dirty="0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lvl="0" algn="ctr">
              <a:lnSpc>
                <a:spcPct val="115000"/>
              </a:lnSpc>
              <a:buClr>
                <a:srgbClr val="000000"/>
              </a:buClr>
              <a:buSzPts val="1200"/>
            </a:pPr>
            <a:endParaRPr sz="2000" b="0" i="0" u="none" strike="noStrike" cap="none" dirty="0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8" name="Google Shape;973;g2a57f7aaec3_3_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79815" y="2742517"/>
            <a:ext cx="2880000" cy="28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76;g2a57f7aaec3_3_0"/>
          <p:cNvSpPr txBox="1"/>
          <p:nvPr/>
        </p:nvSpPr>
        <p:spPr>
          <a:xfrm>
            <a:off x="4777775" y="3462019"/>
            <a:ext cx="2678787" cy="14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1" algn="ctr">
              <a:lnSpc>
                <a:spcPct val="115000"/>
              </a:lnSpc>
              <a:buClr>
                <a:srgbClr val="000000"/>
              </a:buClr>
              <a:buSzPts val="1200"/>
              <a:buFont typeface="Arial"/>
              <a:buNone/>
            </a:pPr>
            <a:r>
              <a:rPr lang="ru-RU" sz="2400" b="1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"/>
              </a:rPr>
              <a:t>31</a:t>
            </a:r>
          </a:p>
          <a:p>
            <a:pPr lvl="1" algn="ctr">
              <a:lnSpc>
                <a:spcPct val="115000"/>
              </a:lnSpc>
              <a:buClr>
                <a:srgbClr val="000000"/>
              </a:buClr>
              <a:buSzPts val="1200"/>
              <a:buFont typeface="Arial"/>
              <a:buNone/>
            </a:pPr>
            <a:r>
              <a:rPr lang="ru-RU" sz="2000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"/>
              </a:rPr>
              <a:t>предупреждение</a:t>
            </a:r>
          </a:p>
        </p:txBody>
      </p:sp>
      <p:pic>
        <p:nvPicPr>
          <p:cNvPr id="10" name="Google Shape;983;g2a57f7aaec3_3_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48128" y="2742517"/>
            <a:ext cx="2880000" cy="28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984;g2a57f7aaec3_3_0"/>
          <p:cNvSpPr txBox="1"/>
          <p:nvPr/>
        </p:nvSpPr>
        <p:spPr>
          <a:xfrm>
            <a:off x="8587468" y="3290645"/>
            <a:ext cx="2522763" cy="1638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2400" b="1" i="0" u="none" strike="noStrike" cap="none" dirty="0" smtClean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lang="ru-RU" sz="2400" b="0" i="0" u="none" strike="noStrike" cap="none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2000" dirty="0" smtClean="0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приостановления деятельности ОПО</a:t>
            </a:r>
            <a:endParaRPr sz="2000" b="0" i="0" u="none" strike="noStrike" cap="none" dirty="0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0572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82" y="985611"/>
            <a:ext cx="8797635" cy="712562"/>
          </a:xfrm>
          <a:ln w="38100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Сведения о проведенных профилактических мероприятиях в 2024 г.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38200" y="2798619"/>
            <a:ext cx="10515600" cy="3378344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Calibri Light" pitchFamily="34" charset="0"/>
              </a:rPr>
              <a:t>	Общее количество профилактических мероприятий </a:t>
            </a:r>
            <a:r>
              <a:rPr lang="ru-RU" sz="2400" dirty="0">
                <a:latin typeface="Calibri Light" pitchFamily="34" charset="0"/>
              </a:rPr>
              <a:t> </a:t>
            </a:r>
            <a:r>
              <a:rPr lang="ru-RU" sz="2400" dirty="0" smtClean="0">
                <a:latin typeface="Calibri Light" pitchFamily="34" charset="0"/>
              </a:rPr>
              <a:t>281 , в том числе:</a:t>
            </a:r>
          </a:p>
          <a:p>
            <a:pPr>
              <a:buNone/>
            </a:pPr>
            <a:r>
              <a:rPr lang="ru-RU" sz="2400" dirty="0" smtClean="0">
                <a:latin typeface="Calibri Light" pitchFamily="34" charset="0"/>
              </a:rPr>
              <a:t>- профилактических визитов - 58;</a:t>
            </a:r>
          </a:p>
          <a:p>
            <a:pPr>
              <a:buNone/>
            </a:pPr>
            <a:r>
              <a:rPr lang="ru-RU" sz="2400" dirty="0" smtClean="0">
                <a:latin typeface="Calibri Light" pitchFamily="34" charset="0"/>
              </a:rPr>
              <a:t>- консультирований - 71;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Calibri Light" pitchFamily="34" charset="0"/>
              </a:rPr>
              <a:t>информирований -  79;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Calibri Light" pitchFamily="34" charset="0"/>
              </a:rPr>
              <a:t>предостережений - 73.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3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86180"/>
            <a:ext cx="10515600" cy="1387928"/>
          </a:xfrm>
          <a:ln w="38100">
            <a:solidFill>
              <a:schemeClr val="accent1"/>
            </a:solidFill>
            <a:prstDash val="dash"/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За </a:t>
            </a:r>
            <a:r>
              <a:rPr lang="ru-RU" sz="3600" dirty="0" smtClean="0"/>
              <a:t>2024 </a:t>
            </a:r>
            <a:r>
              <a:rPr lang="ru-RU" sz="3600" dirty="0"/>
              <a:t>год на опасных производственных объектах подконтрольных отделу произошло </a:t>
            </a:r>
            <a:r>
              <a:rPr lang="ru-RU" sz="3600" dirty="0" smtClean="0"/>
              <a:t>12 инцидентов</a:t>
            </a:r>
            <a:br>
              <a:rPr lang="ru-RU" sz="3600" dirty="0" smtClean="0"/>
            </a:br>
            <a:r>
              <a:rPr lang="ru-RU" sz="3600" dirty="0" smtClean="0"/>
              <a:t>(в 2023 </a:t>
            </a:r>
            <a:r>
              <a:rPr lang="ru-RU" sz="3600" dirty="0"/>
              <a:t>году - </a:t>
            </a:r>
            <a:r>
              <a:rPr lang="ru-RU" sz="3600" dirty="0" smtClean="0"/>
              <a:t>7)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44132"/>
            <a:ext cx="10787743" cy="1195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+mj-lt"/>
              </a:rPr>
              <a:t>Из них </a:t>
            </a:r>
            <a:r>
              <a:rPr lang="ru-RU" sz="2400" b="1" dirty="0" smtClean="0">
                <a:latin typeface="+mj-lt"/>
              </a:rPr>
              <a:t>10 </a:t>
            </a:r>
            <a:r>
              <a:rPr lang="ru-RU" sz="2400" b="1" dirty="0">
                <a:latin typeface="+mj-lt"/>
              </a:rPr>
              <a:t>инцидентов </a:t>
            </a:r>
            <a:r>
              <a:rPr lang="ru-RU" sz="2400" dirty="0">
                <a:latin typeface="+mj-lt"/>
              </a:rPr>
              <a:t>зарегистрировано на </a:t>
            </a:r>
            <a:r>
              <a:rPr lang="ru-RU" sz="2400" dirty="0" smtClean="0">
                <a:latin typeface="+mj-lt"/>
              </a:rPr>
              <a:t>опасных производственных объектах, эксплуатируемых </a:t>
            </a:r>
            <a:r>
              <a:rPr lang="ru-RU" sz="2400" dirty="0">
                <a:latin typeface="+mj-lt"/>
              </a:rPr>
              <a:t>АО «</a:t>
            </a:r>
            <a:r>
              <a:rPr lang="ru-RU" sz="2400" dirty="0" err="1">
                <a:latin typeface="+mj-lt"/>
              </a:rPr>
              <a:t>Сахатранснефтегаз</a:t>
            </a:r>
            <a:r>
              <a:rPr lang="ru-RU" sz="2400" dirty="0" smtClean="0">
                <a:latin typeface="+mj-lt"/>
              </a:rPr>
              <a:t>».</a:t>
            </a: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96000" y="58000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Случаев аварийности и травматизма </a:t>
            </a:r>
            <a:r>
              <a:rPr lang="ru-RU" dirty="0"/>
              <a:t>на объектах нефтегазового комплекса в 2023 году </a:t>
            </a:r>
            <a:r>
              <a:rPr lang="ru-RU" b="1" dirty="0"/>
              <a:t>не зарегистрировано</a:t>
            </a:r>
            <a:r>
              <a:rPr lang="ru-RU" dirty="0"/>
              <a:t>.</a:t>
            </a:r>
          </a:p>
        </p:txBody>
      </p:sp>
      <p:pic>
        <p:nvPicPr>
          <p:cNvPr id="6" name="Google Shape;1074;g295c3a110ce_1_75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5166216" y="5769902"/>
            <a:ext cx="706626" cy="7066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21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0" y="718457"/>
            <a:ext cx="5791200" cy="776288"/>
          </a:xfrm>
          <a:ln w="38100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algn="ctr"/>
            <a:r>
              <a:rPr lang="ru-RU" sz="3200" dirty="0"/>
              <a:t>Индикаторы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1414" cy="4542518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+mj-lt"/>
              </a:rPr>
              <a:t>В соответствии с ч. 9 ст. 23 </a:t>
            </a:r>
            <a:r>
              <a:rPr lang="ru-RU" dirty="0" smtClean="0">
                <a:latin typeface="+mj-lt"/>
              </a:rPr>
              <a:t>Закона </a:t>
            </a:r>
            <a:r>
              <a:rPr lang="ru-RU" dirty="0">
                <a:latin typeface="+mj-lt"/>
              </a:rPr>
              <a:t>№ </a:t>
            </a:r>
            <a:r>
              <a:rPr lang="ru-RU" dirty="0" smtClean="0">
                <a:latin typeface="+mj-lt"/>
              </a:rPr>
              <a:t>248-ФЗ </a:t>
            </a:r>
            <a:r>
              <a:rPr lang="ru-RU" b="1" dirty="0">
                <a:latin typeface="+mj-lt"/>
              </a:rPr>
              <a:t>индикатором риска</a:t>
            </a:r>
            <a:r>
              <a:rPr lang="ru-RU" dirty="0">
                <a:latin typeface="+mj-lt"/>
              </a:rPr>
              <a:t> нарушения обязательных требований является соответствие или отклонение от параметров объекта контроля, которые сами по себе не являются нарушениями обязательных требований, но с высокой степенью вероятности свидетельствуют о наличии таких нарушений и риска причинения вреда (ущерба) охраняемым законом ценностям</a:t>
            </a:r>
            <a:r>
              <a:rPr lang="ru-RU" dirty="0" smtClean="0">
                <a:latin typeface="+mj-lt"/>
              </a:rPr>
              <a:t>.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>
                <a:latin typeface="+mj-lt"/>
              </a:rPr>
              <a:t>В силу п. 1 ч. 1 ст. 57 З</a:t>
            </a:r>
            <a:r>
              <a:rPr lang="ru-RU" dirty="0" smtClean="0">
                <a:latin typeface="+mj-lt"/>
              </a:rPr>
              <a:t>акона </a:t>
            </a:r>
            <a:r>
              <a:rPr lang="ru-RU" dirty="0">
                <a:latin typeface="+mj-lt"/>
              </a:rPr>
              <a:t>№ 248-ФЗ и </a:t>
            </a:r>
            <a:r>
              <a:rPr lang="ru-RU" dirty="0" err="1">
                <a:latin typeface="+mj-lt"/>
              </a:rPr>
              <a:t>пп</a:t>
            </a:r>
            <a:r>
              <a:rPr lang="ru-RU" dirty="0">
                <a:latin typeface="+mj-lt"/>
              </a:rPr>
              <a:t>. «а» п. 3 </a:t>
            </a:r>
            <a:r>
              <a:rPr lang="ru-RU" dirty="0" smtClean="0">
                <a:latin typeface="+mj-lt"/>
              </a:rPr>
              <a:t>Постановления </a:t>
            </a:r>
            <a:r>
              <a:rPr lang="ru-RU" dirty="0">
                <a:latin typeface="+mj-lt"/>
              </a:rPr>
              <a:t>Правительства </a:t>
            </a:r>
            <a:r>
              <a:rPr lang="ru-RU" dirty="0" smtClean="0">
                <a:latin typeface="+mj-lt"/>
              </a:rPr>
              <a:t>РФ № </a:t>
            </a:r>
            <a:r>
              <a:rPr lang="ru-RU" dirty="0">
                <a:latin typeface="+mj-lt"/>
              </a:rPr>
              <a:t>336 </a:t>
            </a:r>
            <a:r>
              <a:rPr lang="ru-RU" dirty="0" smtClean="0">
                <a:latin typeface="+mj-lt"/>
              </a:rPr>
              <a:t>выявление </a:t>
            </a:r>
            <a:r>
              <a:rPr lang="ru-RU" dirty="0">
                <a:latin typeface="+mj-lt"/>
              </a:rPr>
              <a:t>соответствия объекта контроля параметрам, утвержденным индикаторам риска нарушения обязательных требований, или отклонения объекта контроля от таких параметров является </a:t>
            </a:r>
            <a:r>
              <a:rPr lang="ru-RU" b="1" dirty="0">
                <a:latin typeface="+mj-lt"/>
              </a:rPr>
              <a:t>основанием для проведения внеплановой выездной проверки.</a:t>
            </a:r>
          </a:p>
        </p:txBody>
      </p:sp>
    </p:spTree>
    <p:extLst>
      <p:ext uri="{BB962C8B-B14F-4D97-AF65-F5344CB8AC3E}">
        <p14:creationId xmlns:p14="http://schemas.microsoft.com/office/powerpoint/2010/main" val="34293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485" y="2683782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Спасибо за внимание!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5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260</Words>
  <Application>Microsoft Office PowerPoint</Application>
  <PresentationFormat>Широкоэкранный</PresentationFormat>
  <Paragraphs>31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Raleway</vt:lpstr>
      <vt:lpstr>Roboto</vt:lpstr>
      <vt:lpstr>Roboto Light</vt:lpstr>
      <vt:lpstr>Тема Office</vt:lpstr>
      <vt:lpstr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vt:lpstr>
      <vt:lpstr>Отдел осуществляет надзор за соблюдением требований промышленной безопасности 371 организации, эксплуатирующих 1004 ОПО, в том числе:</vt:lpstr>
      <vt:lpstr>За отчетный период отделом проведено 61 мероприятие по надзору (в 2023 году - 71), из них:</vt:lpstr>
      <vt:lpstr>Количество наложенных административных наказаний (по результатам проведенных проверок в 2024 году)</vt:lpstr>
      <vt:lpstr>Сведения о проведенных профилактических мероприятиях в 2024 г.</vt:lpstr>
      <vt:lpstr>За 2024 год на опасных производственных объектах подконтрольных отделу произошло 12 инцидентов (в 2023 году - 7)</vt:lpstr>
      <vt:lpstr>Индикаторы риска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dc:title>
  <dc:creator>Архипова Алла Алексеевна</dc:creator>
  <cp:lastModifiedBy>Помигалов Владимир Петрович</cp:lastModifiedBy>
  <cp:revision>61</cp:revision>
  <dcterms:created xsi:type="dcterms:W3CDTF">2022-03-03T06:33:20Z</dcterms:created>
  <dcterms:modified xsi:type="dcterms:W3CDTF">2025-03-17T05:53:28Z</dcterms:modified>
</cp:coreProperties>
</file>